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60" r:id="rId2"/>
    <p:sldId id="256" r:id="rId3"/>
    <p:sldId id="257" r:id="rId4"/>
    <p:sldId id="258" r:id="rId5"/>
    <p:sldId id="259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0"/>
  </p:normalViewPr>
  <p:slideViewPr>
    <p:cSldViewPr snapToGrid="0" snapToObjects="1">
      <p:cViewPr varScale="1">
        <p:scale>
          <a:sx n="102" d="100"/>
          <a:sy n="102" d="100"/>
        </p:scale>
        <p:origin x="952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B8E4229-5E1D-8C4B-85FC-D4FBB32136DD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74DDF9-61BF-4146-82D2-1FE954E3E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4573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DDF9-61BF-4146-82D2-1FE954E3E349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2409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DDF9-61BF-4146-82D2-1FE954E3E3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00701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474DDF9-61BF-4146-82D2-1FE954E3E34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700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3E4AC1-4905-7444-AB2A-EA764D78A73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F7F1A8-D419-974F-B042-F9C44FB78DD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2E9627-9407-734B-B668-E7BD3C37B9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B236DB-31E7-3D4D-9693-13D1C75AEB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9FC2BA-5614-734D-9A48-004D699037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70164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F5DCFC-A114-DD40-9539-C2156E646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9B85404-3794-8C46-A679-F7544A8F3A5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380405F-B009-6D4B-B7FD-DB4C60550F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51B6E98-23E2-C04A-9713-31591B7C00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25871B-F73D-8A41-B403-F35CCCEBA5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6251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9518B9A6-690A-7449-8173-6E5EE0385A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E48D3-E8F9-AF44-8127-3F2FFDD78E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8016258-54EE-3C48-917C-82E0B49D3D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237BB-E460-5944-BF5B-5861F43D21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A2CF77-4DE0-B44D-8149-02DF2ADCEA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34434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1CD1F-BC02-C64E-A8BD-BCFBE4878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94A21B-6AF7-7249-9102-A6D32D717B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8C2E5E-E31F-EB41-B684-4C7F142FD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09DE61-7DB0-5E49-A9C0-597117BA1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B4BBB-E402-0E44-B148-8590B56D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3050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4301D-4A52-3149-942B-9194BF5355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8DAC68-18A8-0148-AC59-E477A61D232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0BD072-61F6-E149-855A-31BBD7B1AC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19058B-395F-0B4E-A248-8D16E23D8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3BBA91-6BE0-9140-A3E2-66B5A4D79E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6931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D77BFB-9A35-0344-90B6-9DA754E5A7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703415-F787-034A-8405-757F202A79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6B76DF5-03CF-9943-814D-56A0F1702A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9EE8E84-1A84-FE43-B980-AB3E496095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863E31-B913-E446-B195-8DD17AD3C5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D2893C6-5257-594A-96FA-41FB65B32E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71691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2667B0-39A3-0440-861E-F7EDA46F5C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9BE4E7-BFF1-8845-8B52-64EFD2280D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74CFA56-0C43-1E41-A155-67A4C93A9E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F902FA1-4F88-494D-802C-89B7F3D4EDA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DB08F24-D55F-8E4A-8F1C-078268195D0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7325633-8214-5F42-9270-B06E799D0A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ACEAEFB-7490-534F-9F10-6046F07E0F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AD062F7-0656-6F41-A6E5-279C87A3BD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6477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68332-8BEB-104E-8790-1C06AEB003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0B6F24-A3F8-BF40-ADD6-76AD3921FF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6DF9EE-8131-9F4F-83FD-4D5D1343A7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1965338-9B1F-2A48-8642-D96B589C63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46583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A23CF50-4051-4241-932B-018A62945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6A9FFB1-DC63-5F4C-B667-8D602E265D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E77E9B-D3C9-2741-B15F-79CEEC5098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41033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9427B-5DF2-994B-A8AA-A69CCA6D21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B83121-01A2-3940-BAAB-99378ECE36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B7FB0-D3E1-3A4B-A0D0-BC43316FA4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C66AE9E-2313-1947-9941-09791C4EF6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CB391FF-D01C-D647-BA9A-FAFDDFE43A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7872B16-7F2B-6D4F-B8DD-783377642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1991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10CDA-6D3A-CB4D-A566-5508CAB82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AA8242-FBA8-2A46-9563-297EBC5D314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F7EC524-AB8B-ED4A-8312-3226EBF73D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2F7850-509D-B742-B69F-1DE5659515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A952D4D-3F2B-4E44-8535-CBA2398AD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13D0F6-1136-464C-B75F-EE4D0701C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39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A3B0696-1B0F-0647-9B5C-337712DBC9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0BEA3CD-72B0-4B43-AD60-5329B53FDD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DC5B7B-283A-FC47-B5A0-CD0DD5FB09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C6F1005-6230-C841-8E07-373434242571}" type="datetimeFigureOut">
              <a:rPr lang="en-US" smtClean="0"/>
              <a:t>2/11/21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006268B-2B92-DC43-A918-C982C2AFF5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2B78D9-F08F-034B-A388-B8CCAE4CFD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7BF823-57F3-F94C-9BC1-5D3CEE5F24C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4803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emf"/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17000" b="-1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B338E2E-8F6C-4048-94EB-3E50C9085A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0"/>
            <a:ext cx="9144000" cy="1023938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Wild Hell Garden 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7ACC224-DD03-CE42-B186-BE62D318417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6361113"/>
            <a:ext cx="9144000" cy="4699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en-US" dirty="0"/>
              <a:t>aka the Common Garden at Weld Hill</a:t>
            </a:r>
          </a:p>
        </p:txBody>
      </p:sp>
    </p:spTree>
    <p:extLst>
      <p:ext uri="{BB962C8B-B14F-4D97-AF65-F5344CB8AC3E}">
        <p14:creationId xmlns:p14="http://schemas.microsoft.com/office/powerpoint/2010/main" val="24460454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AD16-AE3A-0944-AF5E-1BF66E36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1: Rate of </a:t>
            </a:r>
            <a:r>
              <a:rPr lang="en-US" dirty="0" err="1"/>
              <a:t>leafout</a:t>
            </a:r>
            <a:r>
              <a:rPr lang="en-US" dirty="0"/>
              <a:t> 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BA5423-ED6D-1E4B-89F4-020FD5E3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737"/>
            <a:ext cx="10515600" cy="1074738"/>
          </a:xfrm>
        </p:spPr>
        <p:txBody>
          <a:bodyPr>
            <a:normAutofit fontScale="92500"/>
          </a:bodyPr>
          <a:lstStyle/>
          <a:p>
            <a:r>
              <a:rPr lang="en-US" dirty="0"/>
              <a:t>Parameters: Mean spring temperature, Mean </a:t>
            </a:r>
            <a:r>
              <a:rPr lang="en-US" dirty="0" err="1"/>
              <a:t>tmin</a:t>
            </a:r>
            <a:r>
              <a:rPr lang="en-US" dirty="0"/>
              <a:t> winter temperature</a:t>
            </a:r>
          </a:p>
          <a:p>
            <a:r>
              <a:rPr lang="en-US" dirty="0"/>
              <a:t>Three levels of hierarchy: species and population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64D52-0643-134E-ABFF-9B5C37A7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12" y="2441899"/>
            <a:ext cx="5775875" cy="4473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30E097-19CF-9045-B01A-D52C1E4BE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0475"/>
            <a:ext cx="6416125" cy="4387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D4BDED-6C82-EB42-8CCD-856D36883B48}"/>
              </a:ext>
            </a:extLst>
          </p:cNvPr>
          <p:cNvSpPr txBox="1"/>
          <p:nvPr/>
        </p:nvSpPr>
        <p:spPr>
          <a:xfrm>
            <a:off x="3871913" y="2721300"/>
            <a:ext cx="1006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Tmin</a:t>
            </a:r>
            <a:endParaRPr lang="en-US" dirty="0"/>
          </a:p>
          <a:p>
            <a:r>
              <a:rPr lang="en-US" dirty="0"/>
              <a:t>Sept-Feb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F5BF5-61DA-3C4D-BF85-847A94EEF96A}"/>
              </a:ext>
            </a:extLst>
          </p:cNvPr>
          <p:cNvSpPr txBox="1"/>
          <p:nvPr/>
        </p:nvSpPr>
        <p:spPr>
          <a:xfrm>
            <a:off x="7305259" y="2575355"/>
            <a:ext cx="1027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Tmean</a:t>
            </a:r>
            <a:endParaRPr lang="en-US" dirty="0"/>
          </a:p>
          <a:p>
            <a:r>
              <a:rPr lang="en-US" dirty="0"/>
              <a:t>Feb-June</a:t>
            </a:r>
          </a:p>
        </p:txBody>
      </p:sp>
    </p:spTree>
    <p:extLst>
      <p:ext uri="{BB962C8B-B14F-4D97-AF65-F5344CB8AC3E}">
        <p14:creationId xmlns:p14="http://schemas.microsoft.com/office/powerpoint/2010/main" val="3566419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AFD4-C0D8-C340-87C4-DB4BB452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1: Rate of </a:t>
            </a:r>
            <a:r>
              <a:rPr lang="en-US" dirty="0" err="1"/>
              <a:t>Leafout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5FC4E-1B67-6B4E-BB12-147825D0A8B2}"/>
              </a:ext>
            </a:extLst>
          </p:cNvPr>
          <p:cNvSpPr txBox="1"/>
          <p:nvPr/>
        </p:nvSpPr>
        <p:spPr>
          <a:xfrm>
            <a:off x="484937" y="294644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EB375-BA28-E745-AE5F-4E08DE495F31}"/>
              </a:ext>
            </a:extLst>
          </p:cNvPr>
          <p:cNvSpPr txBox="1"/>
          <p:nvPr/>
        </p:nvSpPr>
        <p:spPr>
          <a:xfrm>
            <a:off x="471077" y="3244334"/>
            <a:ext cx="83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Winter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A7B6C-195C-E04C-85EF-60B875C5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0" y="3182977"/>
            <a:ext cx="4744840" cy="3675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5B49A2-A215-B54C-9DFD-A1B19DEA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160" y="1"/>
            <a:ext cx="4744839" cy="324433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291F7510-AE97-F54C-92DF-4125D33A2FC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12" y="2288181"/>
            <a:ext cx="5873160" cy="352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906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BAAD16-AE3A-0944-AF5E-1BF66E365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 2: Flower-Leaf Sequences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DBA5423-ED6D-1E4B-89F4-020FD5E359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95737"/>
            <a:ext cx="10515600" cy="1074738"/>
          </a:xfrm>
        </p:spPr>
        <p:txBody>
          <a:bodyPr>
            <a:normAutofit fontScale="92500"/>
          </a:bodyPr>
          <a:lstStyle/>
          <a:p>
            <a:r>
              <a:rPr lang="en-US" dirty="0"/>
              <a:t>Parameters: Mean spring temperature, Mean </a:t>
            </a:r>
            <a:r>
              <a:rPr lang="en-US" dirty="0" err="1"/>
              <a:t>tmin</a:t>
            </a:r>
            <a:r>
              <a:rPr lang="en-US" dirty="0"/>
              <a:t> winter temperature</a:t>
            </a:r>
          </a:p>
          <a:p>
            <a:r>
              <a:rPr lang="en-US" dirty="0"/>
              <a:t>Three levels of hierarchy: species and population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D964D52-0643-134E-ABFF-9B5C37A709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16112" y="2441899"/>
            <a:ext cx="5775875" cy="44735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FD30E097-19CF-9045-B01A-D52C1E4BE8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470475"/>
            <a:ext cx="6416125" cy="438709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41D4BDED-6C82-EB42-8CCD-856D36883B48}"/>
              </a:ext>
            </a:extLst>
          </p:cNvPr>
          <p:cNvSpPr txBox="1"/>
          <p:nvPr/>
        </p:nvSpPr>
        <p:spPr>
          <a:xfrm>
            <a:off x="3871913" y="2721300"/>
            <a:ext cx="10066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Tmin</a:t>
            </a:r>
            <a:endParaRPr lang="en-US" dirty="0"/>
          </a:p>
          <a:p>
            <a:r>
              <a:rPr lang="en-US" dirty="0"/>
              <a:t>Sept-Feb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5F5BF5-61DA-3C4D-BF85-847A94EEF96A}"/>
              </a:ext>
            </a:extLst>
          </p:cNvPr>
          <p:cNvSpPr txBox="1"/>
          <p:nvPr/>
        </p:nvSpPr>
        <p:spPr>
          <a:xfrm>
            <a:off x="7305259" y="2575355"/>
            <a:ext cx="1027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Tmean</a:t>
            </a:r>
            <a:endParaRPr lang="en-US" dirty="0"/>
          </a:p>
          <a:p>
            <a:r>
              <a:rPr lang="en-US" dirty="0"/>
              <a:t>Feb-June</a:t>
            </a:r>
          </a:p>
        </p:txBody>
      </p:sp>
    </p:spTree>
    <p:extLst>
      <p:ext uri="{BB962C8B-B14F-4D97-AF65-F5344CB8AC3E}">
        <p14:creationId xmlns:p14="http://schemas.microsoft.com/office/powerpoint/2010/main" val="35944601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90AFD4-C0D8-C340-87C4-DB4BB4529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Answer 2: Flower-Leaf Seq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E75FC4E-1B67-6B4E-BB12-147825D0A8B2}"/>
              </a:ext>
            </a:extLst>
          </p:cNvPr>
          <p:cNvSpPr txBox="1"/>
          <p:nvPr/>
        </p:nvSpPr>
        <p:spPr>
          <a:xfrm>
            <a:off x="484937" y="2946442"/>
            <a:ext cx="776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Spring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0DEB375-BA28-E745-AE5F-4E08DE495F31}"/>
              </a:ext>
            </a:extLst>
          </p:cNvPr>
          <p:cNvSpPr txBox="1"/>
          <p:nvPr/>
        </p:nvSpPr>
        <p:spPr>
          <a:xfrm>
            <a:off x="471077" y="3244334"/>
            <a:ext cx="8324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Winter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E3A7B6C-195C-E04C-85EF-60B875C583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47160" y="3182977"/>
            <a:ext cx="4744840" cy="367502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3B5B49A2-A215-B54C-9DFD-A1B19DEA0F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47160" y="1"/>
            <a:ext cx="4744839" cy="3244334"/>
          </a:xfrm>
          <a:prstGeom prst="rect">
            <a:avLst/>
          </a:prstGeom>
        </p:spPr>
      </p:pic>
      <p:pic>
        <p:nvPicPr>
          <p:cNvPr id="7" name="Picture 6" descr="Table&#10;&#10;Description automatically generated">
            <a:extLst>
              <a:ext uri="{FF2B5EF4-FFF2-40B4-BE49-F238E27FC236}">
                <a16:creationId xmlns:a16="http://schemas.microsoft.com/office/drawing/2014/main" id="{89CD7A64-27D8-2943-B0AD-FB0E2C61BF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1112" y="2224736"/>
            <a:ext cx="5960010" cy="3675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2B7A983-216D-A14F-BE83-6F8F26DF2525}"/>
              </a:ext>
            </a:extLst>
          </p:cNvPr>
          <p:cNvSpPr txBox="1"/>
          <p:nvPr/>
        </p:nvSpPr>
        <p:spPr>
          <a:xfrm>
            <a:off x="1841326" y="1453019"/>
            <a:ext cx="35319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FLS = </a:t>
            </a:r>
            <a:r>
              <a:rPr lang="en-US" dirty="0" err="1"/>
              <a:t>Flowering.time</a:t>
            </a:r>
            <a:r>
              <a:rPr lang="en-US" dirty="0"/>
              <a:t> – </a:t>
            </a:r>
            <a:r>
              <a:rPr lang="en-US" dirty="0" err="1"/>
              <a:t>Leafout.time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61047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Map&#10;&#10;Description automatically generated">
            <a:extLst>
              <a:ext uri="{FF2B5EF4-FFF2-40B4-BE49-F238E27FC236}">
                <a16:creationId xmlns:a16="http://schemas.microsoft.com/office/drawing/2014/main" id="{698A3206-0346-5944-B06E-B0E95E8170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29795" y="0"/>
            <a:ext cx="613241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5FE877F-47DF-A948-BB1E-E722ADF345E8}"/>
              </a:ext>
            </a:extLst>
          </p:cNvPr>
          <p:cNvSpPr txBox="1"/>
          <p:nvPr/>
        </p:nvSpPr>
        <p:spPr>
          <a:xfrm>
            <a:off x="871538" y="5600700"/>
            <a:ext cx="156613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  <a:p>
            <a:pPr algn="ctr"/>
            <a:r>
              <a:rPr lang="en-US" dirty="0"/>
              <a:t>42.7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95EFAB-EAA4-424C-A32B-E8C1F348AE08}"/>
              </a:ext>
            </a:extLst>
          </p:cNvPr>
          <p:cNvSpPr txBox="1"/>
          <p:nvPr/>
        </p:nvSpPr>
        <p:spPr>
          <a:xfrm>
            <a:off x="871538" y="3244334"/>
            <a:ext cx="18171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Mountains</a:t>
            </a:r>
          </a:p>
          <a:p>
            <a:pPr algn="ctr"/>
            <a:r>
              <a:rPr lang="en-US" dirty="0"/>
              <a:t>44.2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5994BA3-DF5E-BC4D-9BFA-EB66948EB8C1}"/>
              </a:ext>
            </a:extLst>
          </p:cNvPr>
          <p:cNvSpPr txBox="1"/>
          <p:nvPr/>
        </p:nvSpPr>
        <p:spPr>
          <a:xfrm>
            <a:off x="684820" y="2271712"/>
            <a:ext cx="219053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College Grant</a:t>
            </a:r>
          </a:p>
          <a:p>
            <a:pPr algn="ctr"/>
            <a:r>
              <a:rPr lang="en-US" dirty="0"/>
              <a:t>44.9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5FBF83-10D7-BE46-8CAD-85D375524B20}"/>
              </a:ext>
            </a:extLst>
          </p:cNvPr>
          <p:cNvSpPr txBox="1"/>
          <p:nvPr/>
        </p:nvSpPr>
        <p:spPr>
          <a:xfrm>
            <a:off x="967686" y="414338"/>
            <a:ext cx="162480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Saint-Hippolyte</a:t>
            </a:r>
          </a:p>
          <a:p>
            <a:pPr algn="ctr"/>
            <a:r>
              <a:rPr lang="en-US" dirty="0"/>
              <a:t>46.1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72C8C1-32AB-FE40-9794-D312859EBECC}"/>
              </a:ext>
            </a:extLst>
          </p:cNvPr>
          <p:cNvSpPr txBox="1"/>
          <p:nvPr/>
        </p:nvSpPr>
        <p:spPr>
          <a:xfrm>
            <a:off x="9970718" y="5814356"/>
            <a:ext cx="190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Arnold Arboretum</a:t>
            </a:r>
          </a:p>
          <a:p>
            <a:pPr algn="ctr"/>
            <a:r>
              <a:rPr lang="en-US" dirty="0"/>
              <a:t>42.5</a:t>
            </a:r>
          </a:p>
        </p:txBody>
      </p:sp>
    </p:spTree>
    <p:extLst>
      <p:ext uri="{BB962C8B-B14F-4D97-AF65-F5344CB8AC3E}">
        <p14:creationId xmlns:p14="http://schemas.microsoft.com/office/powerpoint/2010/main" val="119196053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8DC6FCD-811B-436E-9FEE-FC957486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1" name="Picture 10" descr="A picture containing tree, grass, outdoor, wood&#10;&#10;Description automatically generated">
            <a:extLst>
              <a:ext uri="{FF2B5EF4-FFF2-40B4-BE49-F238E27FC236}">
                <a16:creationId xmlns:a16="http://schemas.microsoft.com/office/drawing/2014/main" id="{2E115D40-D90A-9C44-A7F3-12C784E83F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59" r="-2" b="7566"/>
          <a:stretch/>
        </p:blipFill>
        <p:spPr>
          <a:xfrm>
            <a:off x="198739" y="357461"/>
            <a:ext cx="5804105" cy="3167426"/>
          </a:xfrm>
          <a:prstGeom prst="rect">
            <a:avLst/>
          </a:prstGeom>
        </p:spPr>
      </p:pic>
      <p:pic>
        <p:nvPicPr>
          <p:cNvPr id="9" name="Picture 8" descr="A picture containing tree, forest, outdoor, grass&#10;&#10;Description automatically generated">
            <a:extLst>
              <a:ext uri="{FF2B5EF4-FFF2-40B4-BE49-F238E27FC236}">
                <a16:creationId xmlns:a16="http://schemas.microsoft.com/office/drawing/2014/main" id="{E4F0B58E-81EF-1945-8C6B-A9CC6F6F5A2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" b="2881"/>
          <a:stretch/>
        </p:blipFill>
        <p:spPr>
          <a:xfrm>
            <a:off x="6195373" y="371749"/>
            <a:ext cx="5797883" cy="3167426"/>
          </a:xfrm>
          <a:prstGeom prst="rect">
            <a:avLst/>
          </a:prstGeom>
        </p:spPr>
      </p:pic>
      <p:pic>
        <p:nvPicPr>
          <p:cNvPr id="5" name="Picture 4" descr="A picture containing tree, outdoor, sky, plant&#10;&#10;Description automatically generated">
            <a:extLst>
              <a:ext uri="{FF2B5EF4-FFF2-40B4-BE49-F238E27FC236}">
                <a16:creationId xmlns:a16="http://schemas.microsoft.com/office/drawing/2014/main" id="{CA656168-FED6-264D-B207-DFE57ED9D89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561" r="-2" b="-2"/>
          <a:stretch/>
        </p:blipFill>
        <p:spPr>
          <a:xfrm>
            <a:off x="198739" y="3682314"/>
            <a:ext cx="5804105" cy="2789948"/>
          </a:xfrm>
          <a:prstGeom prst="rect">
            <a:avLst/>
          </a:prstGeom>
        </p:spPr>
      </p:pic>
      <p:pic>
        <p:nvPicPr>
          <p:cNvPr id="7" name="Picture 6" descr="A picture containing mountain, outdoor, sky, nature&#10;&#10;Description automatically generated">
            <a:extLst>
              <a:ext uri="{FF2B5EF4-FFF2-40B4-BE49-F238E27FC236}">
                <a16:creationId xmlns:a16="http://schemas.microsoft.com/office/drawing/2014/main" id="{5871CB7E-22D2-3A42-BBCD-5985E2998D27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35839" r="2" b="2"/>
          <a:stretch/>
        </p:blipFill>
        <p:spPr>
          <a:xfrm>
            <a:off x="6195372" y="3682314"/>
            <a:ext cx="5797883" cy="278994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33DA248-8A40-804A-8127-5900FB2C3344}"/>
              </a:ext>
            </a:extLst>
          </p:cNvPr>
          <p:cNvSpPr txBox="1"/>
          <p:nvPr/>
        </p:nvSpPr>
        <p:spPr>
          <a:xfrm>
            <a:off x="2317724" y="6472521"/>
            <a:ext cx="1566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Harvard Forest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435A50-7A13-A847-BDC1-A04E453BAC23}"/>
              </a:ext>
            </a:extLst>
          </p:cNvPr>
          <p:cNvSpPr txBox="1"/>
          <p:nvPr/>
        </p:nvSpPr>
        <p:spPr>
          <a:xfrm>
            <a:off x="8185762" y="6472521"/>
            <a:ext cx="181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White Mountains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F76699B-BACD-D449-A440-D92B928DFABC}"/>
              </a:ext>
            </a:extLst>
          </p:cNvPr>
          <p:cNvSpPr txBox="1"/>
          <p:nvPr/>
        </p:nvSpPr>
        <p:spPr>
          <a:xfrm>
            <a:off x="2288389" y="15368"/>
            <a:ext cx="16248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Saint-Hippolyte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6D205FB-4BD4-BE45-9F33-E5CDDAD25D82}"/>
              </a:ext>
            </a:extLst>
          </p:cNvPr>
          <p:cNvSpPr txBox="1"/>
          <p:nvPr/>
        </p:nvSpPr>
        <p:spPr>
          <a:xfrm>
            <a:off x="8001392" y="15368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Second College Grant</a:t>
            </a:r>
          </a:p>
        </p:txBody>
      </p:sp>
    </p:spTree>
    <p:extLst>
      <p:ext uri="{BB962C8B-B14F-4D97-AF65-F5344CB8AC3E}">
        <p14:creationId xmlns:p14="http://schemas.microsoft.com/office/powerpoint/2010/main" val="379683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tree, outdoor, grass, person&#10;&#10;Description automatically generated">
            <a:extLst>
              <a:ext uri="{FF2B5EF4-FFF2-40B4-BE49-F238E27FC236}">
                <a16:creationId xmlns:a16="http://schemas.microsoft.com/office/drawing/2014/main" id="{73975B73-B93E-B245-9AE1-641E2CA103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056" r="-2" b="11286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5" name="Picture 4" descr="A picture containing outdoor, person, child&#10;&#10;Description automatically generated">
            <a:extLst>
              <a:ext uri="{FF2B5EF4-FFF2-40B4-BE49-F238E27FC236}">
                <a16:creationId xmlns:a16="http://schemas.microsoft.com/office/drawing/2014/main" id="{191E1F4F-E2FE-2049-9256-72B082951BD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2184" r="-2" b="4162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9" name="Picture 8" descr="A picture containing wall, person, indoor, standing&#10;&#10;Description automatically generated">
            <a:extLst>
              <a:ext uri="{FF2B5EF4-FFF2-40B4-BE49-F238E27FC236}">
                <a16:creationId xmlns:a16="http://schemas.microsoft.com/office/drawing/2014/main" id="{F522851C-F7A2-AA4C-A9E1-DCFC699B9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447" r="16201" b="2"/>
          <a:stretch/>
        </p:blipFill>
        <p:spPr>
          <a:xfrm>
            <a:off x="6195373" y="321733"/>
            <a:ext cx="5674897" cy="5979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01137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331B772F-E43A-6545-860F-24D3AB8EC9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445" y="994196"/>
            <a:ext cx="3704758" cy="5571066"/>
          </a:xfrm>
          <a:prstGeom prst="rect">
            <a:avLst/>
          </a:prstGeom>
        </p:spPr>
      </p:pic>
      <p:pic>
        <p:nvPicPr>
          <p:cNvPr id="8" name="Picture 7" descr="Chart, box and whisker chart&#10;&#10;Description automatically generated">
            <a:extLst>
              <a:ext uri="{FF2B5EF4-FFF2-40B4-BE49-F238E27FC236}">
                <a16:creationId xmlns:a16="http://schemas.microsoft.com/office/drawing/2014/main" id="{6E065BFA-1631-D74B-9EB6-931243A1E9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0"/>
          <a:stretch/>
        </p:blipFill>
        <p:spPr>
          <a:xfrm>
            <a:off x="5618607" y="0"/>
            <a:ext cx="6573394" cy="6858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C634AE6-88E6-1541-A374-38D9E28EDE9C}"/>
              </a:ext>
            </a:extLst>
          </p:cNvPr>
          <p:cNvSpPr txBox="1"/>
          <p:nvPr/>
        </p:nvSpPr>
        <p:spPr>
          <a:xfrm>
            <a:off x="843698" y="292738"/>
            <a:ext cx="41482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16 Plots, 4 Sites, 18 species</a:t>
            </a:r>
          </a:p>
        </p:txBody>
      </p:sp>
    </p:spTree>
    <p:extLst>
      <p:ext uri="{BB962C8B-B14F-4D97-AF65-F5344CB8AC3E}">
        <p14:creationId xmlns:p14="http://schemas.microsoft.com/office/powerpoint/2010/main" val="225844609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AE28C0C2-C925-B342-A6FC-4B253E3D61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75" r="1" b="1"/>
          <a:stretch/>
        </p:blipFill>
        <p:spPr>
          <a:xfrm>
            <a:off x="6176433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920044"/>
                </a:lnTo>
                <a:lnTo>
                  <a:pt x="2469659" y="3920044"/>
                </a:lnTo>
                <a:lnTo>
                  <a:pt x="2469659" y="3103224"/>
                </a:lnTo>
                <a:lnTo>
                  <a:pt x="0" y="3103224"/>
                </a:lnTo>
                <a:close/>
              </a:path>
            </a:pathLst>
          </a:custGeom>
        </p:spPr>
      </p:pic>
      <p:pic>
        <p:nvPicPr>
          <p:cNvPr id="13" name="Picture 12" descr="A picture containing sky, person, outdoor, group&#10;&#10;Description automatically generated">
            <a:extLst>
              <a:ext uri="{FF2B5EF4-FFF2-40B4-BE49-F238E27FC236}">
                <a16:creationId xmlns:a16="http://schemas.microsoft.com/office/drawing/2014/main" id="{CBC3A7CD-8E42-2B4C-898C-1DEE1E56583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98" r="-4" b="-4"/>
          <a:stretch/>
        </p:blipFill>
        <p:spPr>
          <a:xfrm>
            <a:off x="20" y="4069976"/>
            <a:ext cx="3535311" cy="2788023"/>
          </a:xfrm>
          <a:prstGeom prst="rect">
            <a:avLst/>
          </a:prstGeom>
        </p:spPr>
      </p:pic>
      <p:pic>
        <p:nvPicPr>
          <p:cNvPr id="9" name="Picture 8" descr="A group of people posing for a photo&#10;&#10;Description automatically generated">
            <a:extLst>
              <a:ext uri="{FF2B5EF4-FFF2-40B4-BE49-F238E27FC236}">
                <a16:creationId xmlns:a16="http://schemas.microsoft.com/office/drawing/2014/main" id="{EE4AF3FA-6519-5944-8E89-A597428EAD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1223" r="-2" b="-2"/>
          <a:stretch/>
        </p:blipFill>
        <p:spPr>
          <a:xfrm>
            <a:off x="3696199" y="3257176"/>
            <a:ext cx="4789093" cy="3600824"/>
          </a:xfrm>
          <a:prstGeom prst="rect">
            <a:avLst/>
          </a:prstGeom>
        </p:spPr>
      </p:pic>
      <p:pic>
        <p:nvPicPr>
          <p:cNvPr id="5" name="Picture 4" descr="A group of people sitting on the ground under a trampoline&#10;&#10;Description automatically generated with medium confidence">
            <a:extLst>
              <a:ext uri="{FF2B5EF4-FFF2-40B4-BE49-F238E27FC236}">
                <a16:creationId xmlns:a16="http://schemas.microsoft.com/office/drawing/2014/main" id="{73ED9430-6709-DC4B-8279-670DE644A0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" b="13114"/>
          <a:stretch/>
        </p:blipFill>
        <p:spPr>
          <a:xfrm>
            <a:off x="1" y="10"/>
            <a:ext cx="6015567" cy="3920034"/>
          </a:xfrm>
          <a:custGeom>
            <a:avLst/>
            <a:gdLst/>
            <a:ahLst/>
            <a:cxnLst/>
            <a:rect l="l" t="t" r="r" b="b"/>
            <a:pathLst>
              <a:path w="6015567" h="3920044">
                <a:moveTo>
                  <a:pt x="0" y="0"/>
                </a:moveTo>
                <a:lnTo>
                  <a:pt x="6015567" y="0"/>
                </a:lnTo>
                <a:lnTo>
                  <a:pt x="6015567" y="3103224"/>
                </a:lnTo>
                <a:lnTo>
                  <a:pt x="3545908" y="3103224"/>
                </a:lnTo>
                <a:lnTo>
                  <a:pt x="3545908" y="3920044"/>
                </a:lnTo>
                <a:lnTo>
                  <a:pt x="0" y="3920044"/>
                </a:lnTo>
                <a:close/>
              </a:path>
            </a:pathLst>
          </a:custGeom>
        </p:spPr>
      </p:pic>
      <p:pic>
        <p:nvPicPr>
          <p:cNvPr id="11" name="Picture 10" descr="A group of people playing baseball&#10;&#10;Description automatically generated with medium confidence">
            <a:extLst>
              <a:ext uri="{FF2B5EF4-FFF2-40B4-BE49-F238E27FC236}">
                <a16:creationId xmlns:a16="http://schemas.microsoft.com/office/drawing/2014/main" id="{C5DCA2E2-A161-AA4E-9C71-740DD01969F4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4610" b="-4"/>
          <a:stretch/>
        </p:blipFill>
        <p:spPr>
          <a:xfrm>
            <a:off x="8646161" y="4069976"/>
            <a:ext cx="3545840" cy="2788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48799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262ABC4B-37D8-4218-BDD8-6DF6A00C0C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Picture 6" descr="A picture containing tree, outdoor, forest&#10;&#10;Description automatically generated">
            <a:extLst>
              <a:ext uri="{FF2B5EF4-FFF2-40B4-BE49-F238E27FC236}">
                <a16:creationId xmlns:a16="http://schemas.microsoft.com/office/drawing/2014/main" id="{E60B8CF4-D2FD-1E40-8FA5-7758EBAF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666" r="-2" b="16438"/>
          <a:stretch/>
        </p:blipFill>
        <p:spPr>
          <a:xfrm>
            <a:off x="321730" y="321732"/>
            <a:ext cx="5674897" cy="3017405"/>
          </a:xfrm>
          <a:prstGeom prst="rect">
            <a:avLst/>
          </a:prstGeom>
        </p:spPr>
      </p:pic>
      <p:pic>
        <p:nvPicPr>
          <p:cNvPr id="9" name="Picture 8" descr="A picture containing outdoor, plant, green, garden&#10;&#10;Description automatically generated">
            <a:extLst>
              <a:ext uri="{FF2B5EF4-FFF2-40B4-BE49-F238E27FC236}">
                <a16:creationId xmlns:a16="http://schemas.microsoft.com/office/drawing/2014/main" id="{B1248FB9-936C-3343-9AA9-68B25D5EC6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8090" r="-2" b="6358"/>
          <a:stretch/>
        </p:blipFill>
        <p:spPr>
          <a:xfrm>
            <a:off x="321730" y="3510853"/>
            <a:ext cx="5674897" cy="2789954"/>
          </a:xfrm>
          <a:prstGeom prst="rect">
            <a:avLst/>
          </a:prstGeom>
        </p:spPr>
      </p:pic>
      <p:pic>
        <p:nvPicPr>
          <p:cNvPr id="5" name="Picture 4" descr="A picture containing tree, outdoor, person&#10;&#10;Description automatically generated">
            <a:extLst>
              <a:ext uri="{FF2B5EF4-FFF2-40B4-BE49-F238E27FC236}">
                <a16:creationId xmlns:a16="http://schemas.microsoft.com/office/drawing/2014/main" id="{4B4CFF4F-FD6D-DB42-9DEF-D50CCF1D725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0715" b="-3"/>
          <a:stretch/>
        </p:blipFill>
        <p:spPr>
          <a:xfrm rot="5400000">
            <a:off x="6043284" y="473821"/>
            <a:ext cx="5979074" cy="567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8256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AEEDF7-69D0-7345-B400-D09A92EF02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/>
          </a:bodyPr>
          <a:lstStyle/>
          <a:p>
            <a:r>
              <a:rPr lang="en-US" sz="4100"/>
              <a:t>Budburst to </a:t>
            </a:r>
            <a:r>
              <a:rPr lang="en-US" sz="4100" err="1"/>
              <a:t>Budset</a:t>
            </a:r>
            <a:r>
              <a:rPr lang="en-US" sz="4100"/>
              <a:t> to Leaf Drop	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A382-0558-364C-AB77-6720B0267A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r>
              <a:rPr lang="en-US" sz="2000" dirty="0"/>
              <a:t>Dan and I (plus many interns) have been recording every year from end of Feb/early March through mid November 2018-2020. </a:t>
            </a:r>
          </a:p>
          <a:p>
            <a:r>
              <a:rPr lang="en-US" sz="2000" dirty="0"/>
              <a:t>We have leafing, flowering, fruiting, and end of season data for each of those years</a:t>
            </a:r>
          </a:p>
          <a:p>
            <a:r>
              <a:rPr lang="en-US" sz="2000" dirty="0"/>
              <a:t>Two years of SLA and one year of relative growth rate</a:t>
            </a:r>
          </a:p>
        </p:txBody>
      </p:sp>
      <p:pic>
        <p:nvPicPr>
          <p:cNvPr id="5" name="Picture 4" descr="A picture containing tree, outdoor, person, plant&#10;&#10;Description automatically generated">
            <a:extLst>
              <a:ext uri="{FF2B5EF4-FFF2-40B4-BE49-F238E27FC236}">
                <a16:creationId xmlns:a16="http://schemas.microsoft.com/office/drawing/2014/main" id="{96125B22-FAF3-9F4C-924E-F72368C0796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9875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B4396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72011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9031FA-0608-C548-819F-34028E5D33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Interphenophase</a:t>
            </a:r>
            <a:r>
              <a:rPr lang="en-US" dirty="0"/>
              <a:t> Duration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DAE730F-5E0C-A742-9C5B-67981F9F6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We are interested in how early </a:t>
            </a:r>
            <a:r>
              <a:rPr lang="en-US" dirty="0" err="1"/>
              <a:t>phenophases</a:t>
            </a:r>
            <a:r>
              <a:rPr lang="en-US" dirty="0"/>
              <a:t> influence later phases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What percentage of a season plants invest in fruiting and flowering</a:t>
            </a:r>
          </a:p>
          <a:p>
            <a:pPr marL="914400" lvl="1" indent="-457200">
              <a:buFont typeface="+mj-lt"/>
              <a:buAutoNum type="alphaLcParenR"/>
            </a:pPr>
            <a:r>
              <a:rPr lang="en-US" dirty="0"/>
              <a:t>Early flower budburst invest less? </a:t>
            </a:r>
          </a:p>
          <a:p>
            <a:pPr marL="914400" lvl="1" indent="-457200">
              <a:buFont typeface="+mj-lt"/>
              <a:buAutoNum type="alphaLcParenR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MST and over winter chilling influence the rate of </a:t>
            </a:r>
            <a:r>
              <a:rPr lang="en-US" dirty="0" err="1"/>
              <a:t>leafout</a:t>
            </a:r>
            <a:r>
              <a:rPr lang="en-US" dirty="0"/>
              <a:t>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Inter vs intra—specific variation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Maybe some trait stuff..</a:t>
            </a:r>
          </a:p>
        </p:txBody>
      </p:sp>
    </p:spTree>
    <p:extLst>
      <p:ext uri="{BB962C8B-B14F-4D97-AF65-F5344CB8AC3E}">
        <p14:creationId xmlns:p14="http://schemas.microsoft.com/office/powerpoint/2010/main" val="25029499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1225</TotalTime>
  <Words>238</Words>
  <Application>Microsoft Macintosh PowerPoint</Application>
  <PresentationFormat>Widescreen</PresentationFormat>
  <Paragraphs>56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Arial</vt:lpstr>
      <vt:lpstr>Calibri</vt:lpstr>
      <vt:lpstr>Calibri Light</vt:lpstr>
      <vt:lpstr>Office Theme</vt:lpstr>
      <vt:lpstr>Wild Hell Garden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Budburst to Budset to Leaf Drop  </vt:lpstr>
      <vt:lpstr>Interphenophase Duration</vt:lpstr>
      <vt:lpstr>Question 1: Rate of leafout </vt:lpstr>
      <vt:lpstr>Answer 1: Rate of Leafout</vt:lpstr>
      <vt:lpstr>Question 2: Flower-Leaf Sequences</vt:lpstr>
      <vt:lpstr>Answer 2: Flower-Leaf Seq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Chamberlain, Catherine</dc:creator>
  <cp:lastModifiedBy>Chamberlain, Catherine</cp:lastModifiedBy>
  <cp:revision>21</cp:revision>
  <dcterms:created xsi:type="dcterms:W3CDTF">2021-02-10T21:10:09Z</dcterms:created>
  <dcterms:modified xsi:type="dcterms:W3CDTF">2021-02-11T18:10:18Z</dcterms:modified>
</cp:coreProperties>
</file>